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70" r:id="rId3"/>
    <p:sldId id="275" r:id="rId4"/>
    <p:sldId id="278" r:id="rId5"/>
    <p:sldId id="296" r:id="rId6"/>
    <p:sldId id="297" r:id="rId7"/>
    <p:sldId id="299" r:id="rId8"/>
    <p:sldId id="295" r:id="rId9"/>
    <p:sldId id="298" r:id="rId10"/>
    <p:sldId id="300" r:id="rId11"/>
    <p:sldId id="290" r:id="rId12"/>
    <p:sldId id="263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2"/>
    <p:restoredTop sz="94694"/>
  </p:normalViewPr>
  <p:slideViewPr>
    <p:cSldViewPr snapToGrid="0">
      <p:cViewPr varScale="1">
        <p:scale>
          <a:sx n="105" d="100"/>
          <a:sy n="10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E961-2DD5-1E44-A947-EB89FF8AD711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8A5D-29FE-BC45-8C5A-CE3186E8F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741-8FC2-4DEC-9CDC-25803F20D6E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4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9.00-9.15 find out name and information</a:t>
            </a:r>
            <a:r>
              <a:rPr lang="en-GB" baseline="0" dirty="0"/>
              <a:t> about one other person to introduce them</a:t>
            </a:r>
          </a:p>
          <a:p>
            <a:r>
              <a:rPr lang="en-GB" dirty="0"/>
              <a:t>9.15 -9.30 Introductions and discussion around</a:t>
            </a:r>
            <a:r>
              <a:rPr lang="en-GB" baseline="0" dirty="0"/>
              <a:t> practice in schools</a:t>
            </a:r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741-8FC2-4DEC-9CDC-25803F20D6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0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Typical developmental pattern seen in child development</a:t>
            </a:r>
          </a:p>
        </p:txBody>
      </p:sp>
      <p:sp>
        <p:nvSpPr>
          <p:cNvPr id="31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BA49103-79EE-44C8-B330-A0CE2B77869E}" type="slidenum"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0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Equipment which can be used at home required in the home: trampoline, swings, gym/peanut balls, balancing board/aircushion, Scooter/scooter board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8A5D-29FE-BC45-8C5A-CE3186E8F6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8A5D-29FE-BC45-8C5A-CE3186E8F6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Equipment which may be helpful: weighted vests/blanket/lap pads, gym/peanut balls balancing board/air cushions or beanbags, body socks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8A5D-29FE-BC45-8C5A-CE3186E8F6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2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4F5E-2B4F-0B67-37FD-C9E1D2CF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BE2B2-00CD-D2AB-25BA-334A76C6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848AE-6D33-6CBD-87F9-F7B5680E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4121-2036-2A24-6728-F30C18CC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A74B-4505-2888-8DB0-E07F7E28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1DBB-FE90-16E0-97DA-7BB8A44A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CAB8E-1A90-FB03-412F-BCB8AFDF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7B07-9E62-DFF1-8630-45C6CFF9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FD26-47D6-DEA9-198F-FD81F54F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8159-7F1E-964D-7E40-A04EE5EF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7A499-ECBD-76E4-32CB-7DE49A83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B0130-3398-23C9-C4F0-63F032028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29E30-8B9A-672F-D3D2-59E2EB55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8283-40A2-3428-9F75-4C1F7457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54CF5-1025-817E-3C4D-8F20205A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3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595C-C5F4-9622-9F52-D8DE3A1B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562A-34C0-DE00-3590-54936D51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B510F-7182-B807-1290-10FF10E7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1C74A-4835-1D05-28A3-322BFB7F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22F87-7776-461D-1AEF-6C76924E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8CA7-237B-3A03-E16C-A691578F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2547C-E47D-2BFE-639A-92E280C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E8C9-D330-C565-2199-C11A15F5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A1D5A-63BB-EB50-35BE-B6E9979E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D195-CDCB-8942-FAEA-0F334271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86BD-DC3B-D9FA-63E2-9073F28C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AEC6-D844-2D7C-E39D-A92AEE972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D0A7C-C774-A057-1B7F-A0E8ED5A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93506-F74A-E000-FF9A-0C5FA520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4BFB-C57C-803B-2188-EF6C90D4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EC1EC-377B-6AD6-268E-038EA98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2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3622-C849-DEF0-DBCB-240FB81D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E6187-7B9F-BF16-59B6-BAA36CDD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DEB18-3E80-D77D-CA00-9CAF48FC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1C214-65BA-0177-1109-DC0C1E4DE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730DD-8A34-A56F-133E-BD3AB7B70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49080-10D0-11C2-194C-8F57881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A539F-D152-C392-767B-B24795FF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ACCF6-2758-8FF6-E498-C74465C2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6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EB53-065E-2606-2E1E-2F314165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25B0A-6650-1107-6DC7-C2930C34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036FE-1FE8-3FF9-6558-7D66126D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71B1-E58F-A790-9D83-4189AD37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E3E90-6842-379E-6507-5EF1DE64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62EA4-C4EE-98C0-FDFC-1A44B71C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FD48C-8E1A-4F20-521C-2DC64624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4C2F-8736-C7CF-BF6A-8610377B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CE2F-D0CD-1029-25EE-53B2A3C9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193F9-D5C3-033B-D849-A556DD9B2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BB70-0C41-4E6C-5F53-A2E45AAE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6A5D-6388-B4C3-D020-34F776C6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D706D-E13C-735D-999A-3C312E9B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D452-F331-DA0A-E429-FF683346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A44D8-38C5-1377-AF79-A3CEBDC67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4DD5A-2503-399D-F848-37EB7D65E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6D0D-1090-00D8-CE10-50E321AA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3CD18-11E1-9012-DEFB-F6AE2FB1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8A3C-60C0-76C8-A0BC-D81BE4D5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2FA4A-9E80-30C2-1028-21D95F13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A67AC-23D8-949E-2330-8F5BEC477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52250-7E26-B1C5-4E76-2F56A4821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D983C9-BD2D-024F-9F70-AFAE4D528FC2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AFA79-8722-AFFC-609F-6B843BCB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779F-E848-64C0-38B2-D220AA783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D2AA2-9CF8-DF47-8295-19544C5A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2iOliN3fA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h1/1hr5pn0n5ts2mpgckmg23rfc0000gn/T/com.microsoft.Word/WebArchiveCopyPasteTempFiles/43243cb70cfe4453596ab4cf67c90d32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r="21221" b="1"/>
          <a:stretch/>
        </p:blipFill>
        <p:spPr>
          <a:xfrm>
            <a:off x="4509477" y="10"/>
            <a:ext cx="7682522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985"/>
            <a:ext cx="4364585" cy="14952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GB" b="1" dirty="0"/>
            </a:br>
            <a:r>
              <a:rPr lang="en-GB" sz="3600" b="1" dirty="0"/>
              <a:t>Recognizing and addressing Sensory Processing Disorder in Children</a:t>
            </a:r>
            <a:br>
              <a:rPr lang="en-GB" b="1" dirty="0"/>
            </a:br>
            <a:endParaRPr lang="en-US" sz="37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491" y="3429000"/>
            <a:ext cx="3651466" cy="26637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b="1" dirty="0"/>
              <a:t>Kiki </a:t>
            </a:r>
            <a:r>
              <a:rPr lang="en-US" b="1" dirty="0" err="1"/>
              <a:t>Matemba</a:t>
            </a:r>
            <a:r>
              <a:rPr lang="en-US" b="1" dirty="0"/>
              <a:t>-Belli</a:t>
            </a:r>
          </a:p>
          <a:p>
            <a:pPr marL="0" indent="0">
              <a:buNone/>
            </a:pPr>
            <a:r>
              <a:rPr lang="en-GB" dirty="0"/>
              <a:t>BSc.( Hons)OT</a:t>
            </a:r>
          </a:p>
          <a:p>
            <a:pPr marL="0" indent="0">
              <a:buNone/>
            </a:pPr>
            <a:r>
              <a:rPr lang="en-GB" dirty="0"/>
              <a:t>Dip. PMLD&amp; MSI (Paediatrics</a:t>
            </a:r>
            <a:r>
              <a:rPr lang="en-GB" b="1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4428" y="106889"/>
            <a:ext cx="2692679" cy="5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0F1F-90EA-F272-259E-EF521FD9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4429-9379-E002-0F66-58B55304D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5406"/>
            <a:ext cx="5181600" cy="5031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Sensory Seeker/under-responsive </a:t>
            </a:r>
            <a:endParaRPr lang="en-US" dirty="0"/>
          </a:p>
          <a:p>
            <a:r>
              <a:rPr lang="en-US" dirty="0"/>
              <a:t>Activities which provide deep pressure, climbing activities, running, jumping wall/floor press ups </a:t>
            </a:r>
          </a:p>
          <a:p>
            <a:r>
              <a:rPr lang="en-US" dirty="0"/>
              <a:t>Push, pulling and stretching activities using elastic bands, ropes, gardening activities, carrying heavy  shopping bags/ backpack  </a:t>
            </a:r>
          </a:p>
          <a:p>
            <a:r>
              <a:rPr lang="en-US" dirty="0"/>
              <a:t>Depending on age tight hugs and cuddles </a:t>
            </a:r>
          </a:p>
          <a:p>
            <a:r>
              <a:rPr lang="en-US" dirty="0"/>
              <a:t>Figure hugging/tight clothes</a:t>
            </a:r>
          </a:p>
          <a:p>
            <a:r>
              <a:rPr lang="en-US" dirty="0"/>
              <a:t>Chewy toys/snacks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1B09D-5176-F744-CC16-330835018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5406"/>
            <a:ext cx="5181600" cy="5031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Sensory Avoider over-responsive</a:t>
            </a:r>
          </a:p>
          <a:p>
            <a:r>
              <a:rPr lang="en-US" dirty="0"/>
              <a:t>Drinking using twisted straws or Chewy toys/snacks can be calming and allow a child to tolerate </a:t>
            </a:r>
            <a:r>
              <a:rPr lang="en-US"/>
              <a:t>proprioceptive activities. 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3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599480" y="122040"/>
            <a:ext cx="6512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9680">
              <a:lnSpc>
                <a:spcPct val="100000"/>
              </a:lnSpc>
              <a:buClr>
                <a:srgbClr val="548235"/>
              </a:buClr>
              <a:buSzPct val="128000"/>
              <a:buFont typeface="Georgia"/>
              <a:buChar char="*"/>
            </a:pPr>
            <a:r>
              <a:rPr lang="en-GB" sz="4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Interventions should…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2711520" y="1989000"/>
            <a:ext cx="6337080" cy="323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66" name="CustomShape 3"/>
          <p:cNvSpPr/>
          <p:nvPr/>
        </p:nvSpPr>
        <p:spPr>
          <a:xfrm>
            <a:off x="2711520" y="1628640"/>
            <a:ext cx="3312720" cy="1512360"/>
          </a:xfrm>
          <a:prstGeom prst="ellipse">
            <a:avLst/>
          </a:prstGeom>
          <a:solidFill>
            <a:srgbClr val="81A765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a positive experience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3071880" y="4581360"/>
            <a:ext cx="3960360" cy="15109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Enable learning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4800600" y="2708280"/>
            <a:ext cx="3311280" cy="1512360"/>
          </a:xfrm>
          <a:prstGeom prst="ellipse">
            <a:avLst/>
          </a:prstGeom>
          <a:solidFill>
            <a:srgbClr val="983328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Adapt behaviours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6"/>
          <p:cNvSpPr/>
          <p:nvPr/>
        </p:nvSpPr>
        <p:spPr>
          <a:xfrm>
            <a:off x="6743880" y="3860640"/>
            <a:ext cx="3312720" cy="1512360"/>
          </a:xfrm>
          <a:prstGeom prst="ellipse">
            <a:avLst/>
          </a:prstGeom>
          <a:solidFill>
            <a:srgbClr val="C0A24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Overcome difficulties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7"/>
          <p:cNvSpPr/>
          <p:nvPr/>
        </p:nvSpPr>
        <p:spPr>
          <a:xfrm>
            <a:off x="6743880" y="1125720"/>
            <a:ext cx="3312720" cy="18712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Provide rest / relief from pain and discomfort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8"/>
          <p:cNvSpPr/>
          <p:nvPr/>
        </p:nvSpPr>
        <p:spPr>
          <a:xfrm>
            <a:off x="1774800" y="3213000"/>
            <a:ext cx="3312720" cy="1510920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Improve function / occupation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Picture 9"/>
          <p:cNvPicPr/>
          <p:nvPr/>
        </p:nvPicPr>
        <p:blipFill>
          <a:blip r:embed="rId2"/>
          <a:stretch/>
        </p:blipFill>
        <p:spPr>
          <a:xfrm>
            <a:off x="9706320" y="197640"/>
            <a:ext cx="2283840" cy="49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07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295231-2211-5144-99EF-528AAEB8557C}"/>
              </a:ext>
            </a:extLst>
          </p:cNvPr>
          <p:cNvSpPr txBox="1"/>
          <p:nvPr/>
        </p:nvSpPr>
        <p:spPr>
          <a:xfrm flipH="1">
            <a:off x="0" y="614363"/>
            <a:ext cx="11687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References:</a:t>
            </a:r>
          </a:p>
          <a:p>
            <a:pPr marL="514350" indent="-514350">
              <a:buAutoNum type="arabicPeriod"/>
            </a:pPr>
            <a:r>
              <a:rPr lang="en-US" sz="3200" dirty="0">
                <a:hlinkClick r:id="rId2"/>
              </a:rPr>
              <a:t>https://www.youtube.com/watch?v=b2iOliN3fAE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2. The Sensory Team handbook by Nancy </a:t>
            </a:r>
            <a:r>
              <a:rPr lang="en-US" sz="3200" dirty="0" err="1"/>
              <a:t>Mucklow</a:t>
            </a:r>
            <a:r>
              <a:rPr lang="en-US" sz="3200" dirty="0"/>
              <a:t>  [A hands 0n tool to help young people make sense of their senses and take charge of their sensory processing]</a:t>
            </a:r>
          </a:p>
          <a:p>
            <a:endParaRPr lang="en-US" sz="3200" dirty="0"/>
          </a:p>
          <a:p>
            <a:r>
              <a:rPr lang="en-US" sz="3200" dirty="0"/>
              <a:t>3. Starting Sensory Therapy: Fun Activities for Home and Classroom</a:t>
            </a:r>
          </a:p>
          <a:p>
            <a:endParaRPr lang="en-US" sz="3200" dirty="0"/>
          </a:p>
          <a:p>
            <a:r>
              <a:rPr lang="en-US" sz="3200" dirty="0"/>
              <a:t>4. Understanding Your Senses by Winnie Dunn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776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4AA7-FF58-B67C-89E2-0F988B930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4B074-9EAA-0E9B-7819-D19848CE4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178787"/>
            <a:ext cx="723541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19" y="0"/>
            <a:ext cx="495658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3" y="178787"/>
            <a:ext cx="6586491" cy="5167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434" y="695569"/>
            <a:ext cx="6744986" cy="57905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2400" dirty="0"/>
              <a:t>Introductions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Our Senses, Why we Have Them and How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/>
              <a:t>They Function/Work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What Happens When a child has Sensory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/>
              <a:t>Processing Difficulties.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Developmental function discussion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Vestibular and Proprioception Difficulties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Questions and discussion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Why sleep is important 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How we can help/support children to  sleep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0337" y="0"/>
            <a:ext cx="3201663" cy="6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 descr="Image result for 8 sensory picture">
            <a:extLst>
              <a:ext uri="{FF2B5EF4-FFF2-40B4-BE49-F238E27FC236}">
                <a16:creationId xmlns:a16="http://schemas.microsoft.com/office/drawing/2014/main" id="{871C4161-E769-4542-B8ED-D8FC1DB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2708" r="4312" b="34354"/>
          <a:stretch>
            <a:fillRect/>
          </a:stretch>
        </p:blipFill>
        <p:spPr bwMode="auto">
          <a:xfrm>
            <a:off x="1480173" y="1770164"/>
            <a:ext cx="3267942" cy="33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27C8-68A8-E140-A43F-0AE9D060B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71669"/>
            <a:ext cx="3657600" cy="5322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400" dirty="0">
                <a:solidFill>
                  <a:srgbClr val="002060"/>
                </a:solidFill>
              </a:rPr>
              <a:t>8  Sensory Systems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Vision</a:t>
            </a:r>
          </a:p>
          <a:p>
            <a:pPr marL="0" indent="0">
              <a:buNone/>
            </a:pPr>
            <a:r>
              <a:rPr lang="en-US" sz="2400" dirty="0"/>
              <a:t>Hearing</a:t>
            </a:r>
          </a:p>
          <a:p>
            <a:pPr marL="0" indent="0">
              <a:buNone/>
            </a:pPr>
            <a:r>
              <a:rPr lang="en-US" sz="2400" dirty="0"/>
              <a:t>Touch</a:t>
            </a:r>
          </a:p>
          <a:p>
            <a:pPr marL="0" indent="0">
              <a:buNone/>
            </a:pPr>
            <a:r>
              <a:rPr lang="en-US" sz="2400" dirty="0"/>
              <a:t>Taste</a:t>
            </a:r>
          </a:p>
          <a:p>
            <a:pPr marL="0" indent="0">
              <a:buNone/>
            </a:pPr>
            <a:r>
              <a:rPr lang="en-US" sz="2400" dirty="0"/>
              <a:t>Smell</a:t>
            </a:r>
          </a:p>
          <a:p>
            <a:pPr marL="0" indent="0">
              <a:buNone/>
            </a:pPr>
            <a:r>
              <a:rPr lang="en-US" sz="2400" dirty="0"/>
              <a:t>Vestibular </a:t>
            </a:r>
          </a:p>
          <a:p>
            <a:pPr marL="0" indent="0">
              <a:buNone/>
            </a:pPr>
            <a:r>
              <a:rPr lang="en-US" sz="2400" dirty="0"/>
              <a:t>Proprioception</a:t>
            </a:r>
          </a:p>
          <a:p>
            <a:pPr marL="0" indent="0">
              <a:buNone/>
            </a:pPr>
            <a:r>
              <a:rPr lang="en-US" sz="2400" dirty="0" err="1"/>
              <a:t>Interoception</a:t>
            </a:r>
            <a:endParaRPr lang="en-US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61068D-19D7-9E47-A7E4-8BB471DD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648" y="-3901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9"/>
          <p:cNvPicPr/>
          <p:nvPr/>
        </p:nvPicPr>
        <p:blipFill>
          <a:blip r:embed="rId3"/>
          <a:stretch/>
        </p:blipFill>
        <p:spPr>
          <a:xfrm>
            <a:off x="1220400" y="4517280"/>
            <a:ext cx="3740400" cy="210528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6103800" y="0"/>
            <a:ext cx="6087960" cy="6857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3" name="TextShape 2"/>
          <p:cNvSpPr txBox="1"/>
          <p:nvPr/>
        </p:nvSpPr>
        <p:spPr>
          <a:xfrm>
            <a:off x="7234560" y="2478600"/>
            <a:ext cx="416556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Sensory integration and child development
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4" name="Content Placeholder 4"/>
          <p:cNvPicPr/>
          <p:nvPr/>
        </p:nvPicPr>
        <p:blipFill>
          <a:blip r:embed="rId4"/>
          <a:stretch/>
        </p:blipFill>
        <p:spPr>
          <a:xfrm>
            <a:off x="230400" y="338040"/>
            <a:ext cx="2468880" cy="1638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" name="Content Placeholder 2"/>
          <p:cNvPicPr/>
          <p:nvPr/>
        </p:nvPicPr>
        <p:blipFill>
          <a:blip r:embed="rId5"/>
          <a:stretch/>
        </p:blipFill>
        <p:spPr>
          <a:xfrm>
            <a:off x="274680" y="2353680"/>
            <a:ext cx="1537920" cy="31086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6" name="Picture 5"/>
          <p:cNvPicPr/>
          <p:nvPr/>
        </p:nvPicPr>
        <p:blipFill>
          <a:blip r:embed="rId6"/>
          <a:stretch/>
        </p:blipFill>
        <p:spPr>
          <a:xfrm>
            <a:off x="3376440" y="142560"/>
            <a:ext cx="2325960" cy="2449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7" name="Picture 6"/>
          <p:cNvPicPr/>
          <p:nvPr/>
        </p:nvPicPr>
        <p:blipFill>
          <a:blip r:embed="rId7"/>
          <a:stretch/>
        </p:blipFill>
        <p:spPr>
          <a:xfrm>
            <a:off x="3665520" y="2295720"/>
            <a:ext cx="2089080" cy="24411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8" name="Picture 7"/>
          <p:cNvPicPr/>
          <p:nvPr/>
        </p:nvPicPr>
        <p:blipFill>
          <a:blip r:embed="rId8"/>
          <a:stretch/>
        </p:blipFill>
        <p:spPr>
          <a:xfrm rot="623400">
            <a:off x="1345320" y="1958760"/>
            <a:ext cx="2850120" cy="190008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78585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F1B-CAAA-AA0E-909E-6AB84C76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Vestibular processing difficulty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9943-C97B-4ECC-A99A-417C76573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Sensory Seeker/under-responsive</a:t>
            </a:r>
          </a:p>
          <a:p>
            <a:r>
              <a:rPr lang="en-GB" dirty="0"/>
              <a:t>craving/seeking out activities requiring feet to leave the ground such as swings, slides, riding a bike, jumping or climbing. </a:t>
            </a:r>
          </a:p>
          <a:p>
            <a:pPr lvl="0"/>
            <a:r>
              <a:rPr lang="en-GB" dirty="0"/>
              <a:t>Appearing to never become dizzy with excessive spinning</a:t>
            </a:r>
          </a:p>
          <a:p>
            <a:pPr lvl="0"/>
            <a:r>
              <a:rPr lang="en-GB" dirty="0"/>
              <a:t>Seemingly unaware of danger/risks or impulsively jumping, running, and/or climbing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54311-A42E-D5CA-5884-A7D7231954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Avoids Sensory experiences/over-responsive </a:t>
            </a:r>
          </a:p>
          <a:p>
            <a:r>
              <a:rPr lang="en-GB" dirty="0"/>
              <a:t>Dislikes/fears activities requiring feet to leave the ground such as swings, slides, riding a bike, jumping or climbing.</a:t>
            </a:r>
          </a:p>
          <a:p>
            <a:pPr lvl="0"/>
            <a:r>
              <a:rPr lang="en-GB" dirty="0"/>
              <a:t>Often moving slowly/cautiously</a:t>
            </a:r>
          </a:p>
          <a:p>
            <a:r>
              <a:rPr lang="en-GB" dirty="0"/>
              <a:t>Frequent motion sickness/dizziness</a:t>
            </a:r>
          </a:p>
          <a:p>
            <a:r>
              <a:rPr lang="en-GB" dirty="0"/>
              <a:t>Appearing frequently “lost” in their environment or having difficulty locating objects</a:t>
            </a:r>
          </a:p>
          <a:p>
            <a:r>
              <a:rPr lang="en-GB" dirty="0"/>
              <a:t>Clumsiness or frequent falling 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5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2850-729A-7B7C-21D0-24914C2C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851A5-399B-308A-0F31-90621569D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Sensory Seeker/under-responsive</a:t>
            </a:r>
          </a:p>
          <a:p>
            <a:pPr lvl="0"/>
            <a:r>
              <a:rPr lang="en-GB" dirty="0"/>
              <a:t>Rocking, spinning, twirling, or frequent head tilting </a:t>
            </a:r>
          </a:p>
          <a:p>
            <a:pPr lvl="0"/>
            <a:r>
              <a:rPr lang="en-GB" dirty="0"/>
              <a:t>Difficulty sitting still or unable to sustain attention without moving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A972-A307-DF59-E2DF-F4A5BF956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Avoids Sensory experiences/over-responsive </a:t>
            </a:r>
          </a:p>
          <a:p>
            <a:r>
              <a:rPr lang="en-GB" dirty="0"/>
              <a:t>May also intently watch moving objects </a:t>
            </a:r>
          </a:p>
          <a:p>
            <a:r>
              <a:rPr lang="en-GB" dirty="0"/>
              <a:t>Often prefers sedentary activities</a:t>
            </a:r>
          </a:p>
          <a:p>
            <a:r>
              <a:rPr lang="en-GB" dirty="0"/>
              <a:t>Often slouches, holds head up with hands, or prefers lying down</a:t>
            </a:r>
          </a:p>
          <a:p>
            <a:r>
              <a:rPr lang="en-GB" dirty="0"/>
              <a:t>Difficulty with reading, writing, and/or math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D659-81CE-BBA1-8BC5-F81F0BDB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4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A35B-CB35-CD77-F44B-1E33AA1CF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6905"/>
            <a:ext cx="5181600" cy="560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Sensory Seeker/under-responsive </a:t>
            </a:r>
          </a:p>
          <a:p>
            <a:r>
              <a:rPr lang="en-US" dirty="0"/>
              <a:t>Offer movement opportunities to enable optimum threshold so that they can make sense of their environment.  </a:t>
            </a:r>
          </a:p>
          <a:p>
            <a:r>
              <a:rPr lang="en-US" dirty="0"/>
              <a:t>Allow movement when expected to engage in tasks, interacting or listen </a:t>
            </a:r>
          </a:p>
          <a:p>
            <a:r>
              <a:rPr lang="en-US" dirty="0"/>
              <a:t>  Outdoor activities i.e. biking, wall  climbing, roller skating any sports 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61F35-D04A-567A-826E-7373C974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39528"/>
            <a:ext cx="5181600" cy="545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Sensory Avoider overresponsive</a:t>
            </a:r>
          </a:p>
          <a:p>
            <a:r>
              <a:rPr lang="en-US" dirty="0"/>
              <a:t>Offer opportunities for movement but not to the same extend as the sensory seeker, needs to be gentle and less intense. </a:t>
            </a:r>
          </a:p>
          <a:p>
            <a:r>
              <a:rPr lang="en-US" dirty="0"/>
              <a:t>Gradually build up the movement intensity.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AC64-228E-0F1A-E2DA-461F46F0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Proprioception processing difficulty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67EE-6128-1260-88F6-AD3DFEB19E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Sensory Seeker/under-responsive</a:t>
            </a:r>
          </a:p>
          <a:p>
            <a:r>
              <a:rPr lang="en-GB" dirty="0"/>
              <a:t>Easily frustrated</a:t>
            </a:r>
          </a:p>
          <a:p>
            <a:pPr lvl="0"/>
            <a:r>
              <a:rPr lang="en-GB" dirty="0"/>
              <a:t>Frequent crashing, bumping, climbing, falling, or jumping</a:t>
            </a:r>
          </a:p>
          <a:p>
            <a:pPr lvl="0"/>
            <a:r>
              <a:rPr lang="en-GB" dirty="0"/>
              <a:t>Frequent kicking while sitting or stomping feet while walking</a:t>
            </a:r>
          </a:p>
          <a:p>
            <a:pPr lvl="0"/>
            <a:r>
              <a:rPr lang="en-GB" dirty="0"/>
              <a:t>Enjoys deep pressure from bear hugs, being “squished,” being wrapped in tight blankets, or lying under something heavy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8687-210D-CD55-4CBC-F5A342780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Avoids Sensory experiences/over-responsive </a:t>
            </a:r>
          </a:p>
          <a:p>
            <a:pPr lvl="0"/>
            <a:r>
              <a:rPr lang="en-GB" dirty="0"/>
              <a:t>Misjudges the amount of force needed to pick up objects (may often spill, break or drop things, or complain that objects are too heavy to carry)</a:t>
            </a:r>
          </a:p>
          <a:p>
            <a:pPr lvl="0"/>
            <a:r>
              <a:rPr lang="en-GB" dirty="0"/>
              <a:t>Doesn’t like being hugged or squished difficulty isolating body movements or locating body parts when eyes are closed</a:t>
            </a:r>
          </a:p>
          <a:p>
            <a:pPr lvl="0"/>
            <a:r>
              <a:rPr lang="en-GB" dirty="0"/>
              <a:t> Easily startled by the slightest or unexpected pressure.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5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103F-5AFB-FB53-43C5-CBA61DC3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08C5-258C-59F4-3E85-6A23B2AC5A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Sensory Seeker/under-responsive</a:t>
            </a:r>
          </a:p>
          <a:p>
            <a:pPr lvl="0"/>
            <a:r>
              <a:rPr lang="en-GB" dirty="0"/>
              <a:t>Uses too much force for writing/colouring, may break the tip of the pencil or rip the paper while erasing, or complain about hand fatigue</a:t>
            </a:r>
          </a:p>
          <a:p>
            <a:pPr lvl="0"/>
            <a:r>
              <a:rPr lang="en-GB" dirty="0"/>
              <a:t>Often plays too rough with peers, siblings, or pets</a:t>
            </a:r>
          </a:p>
          <a:p>
            <a:pPr lvl="0"/>
            <a:r>
              <a:rPr lang="en-GB" dirty="0"/>
              <a:t>Wants to wear clothes and accessories too tight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ACA9D-D3A3-5E21-7357-17907D2A4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Avoids Sensory experiences/over-responsive </a:t>
            </a:r>
          </a:p>
          <a:p>
            <a:r>
              <a:rPr lang="en-US" dirty="0"/>
              <a:t>Uses less pressure when holding pencil not motivated to engage in handwriting</a:t>
            </a:r>
          </a:p>
          <a:p>
            <a:r>
              <a:rPr lang="en-US" dirty="0"/>
              <a:t>Doesn’t like rough and tumble activities</a:t>
            </a:r>
          </a:p>
          <a:p>
            <a:r>
              <a:rPr lang="en-US" dirty="0"/>
              <a:t>Doesn’t like tight spaces/clothing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811</Words>
  <Application>Microsoft Macintosh PowerPoint</Application>
  <PresentationFormat>Widescreen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Georgia</vt:lpstr>
      <vt:lpstr>Times New Roman</vt:lpstr>
      <vt:lpstr>Office Theme</vt:lpstr>
      <vt:lpstr> Recognizing and addressing Sensory Processing Disorder in Children </vt:lpstr>
      <vt:lpstr>Agenda</vt:lpstr>
      <vt:lpstr>PowerPoint Presentation</vt:lpstr>
      <vt:lpstr>PowerPoint Presentation</vt:lpstr>
      <vt:lpstr>Vestibular processing difficulty</vt:lpstr>
      <vt:lpstr>PowerPoint Presentation</vt:lpstr>
      <vt:lpstr>Strategies</vt:lpstr>
      <vt:lpstr>Proprioception processing difficulty</vt:lpstr>
      <vt:lpstr>PowerPoint Presentation</vt:lpstr>
      <vt:lpstr>Strategies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Kiki Matemba-Belli</dc:creator>
  <cp:lastModifiedBy>Kiki Matemba-Belli</cp:lastModifiedBy>
  <cp:revision>2</cp:revision>
  <dcterms:created xsi:type="dcterms:W3CDTF">2025-07-15T21:37:39Z</dcterms:created>
  <dcterms:modified xsi:type="dcterms:W3CDTF">2025-07-16T08:55:02Z</dcterms:modified>
</cp:coreProperties>
</file>